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0" r:id="rId5"/>
    <p:sldId id="264" r:id="rId6"/>
    <p:sldId id="263" r:id="rId7"/>
    <p:sldId id="265" r:id="rId8"/>
    <p:sldId id="270" r:id="rId9"/>
    <p:sldId id="267" r:id="rId10"/>
    <p:sldId id="269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D6F6-4CD7-4F36-B456-5970C79A99F8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FDAE-87FF-411D-B67E-9E4D4BF6C3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107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D6F6-4CD7-4F36-B456-5970C79A99F8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FDAE-87FF-411D-B67E-9E4D4BF6C3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195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D6F6-4CD7-4F36-B456-5970C79A99F8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FDAE-87FF-411D-B67E-9E4D4BF6C3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149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D6F6-4CD7-4F36-B456-5970C79A99F8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FDAE-87FF-411D-B67E-9E4D4BF6C3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770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D6F6-4CD7-4F36-B456-5970C79A99F8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FDAE-87FF-411D-B67E-9E4D4BF6C3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103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D6F6-4CD7-4F36-B456-5970C79A99F8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FDAE-87FF-411D-B67E-9E4D4BF6C3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451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D6F6-4CD7-4F36-B456-5970C79A99F8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FDAE-87FF-411D-B67E-9E4D4BF6C3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334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D6F6-4CD7-4F36-B456-5970C79A99F8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FDAE-87FF-411D-B67E-9E4D4BF6C3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514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D6F6-4CD7-4F36-B456-5970C79A99F8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FDAE-87FF-411D-B67E-9E4D4BF6C3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739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D6F6-4CD7-4F36-B456-5970C79A99F8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FDAE-87FF-411D-B67E-9E4D4BF6C3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660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D6F6-4CD7-4F36-B456-5970C79A99F8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FDAE-87FF-411D-B67E-9E4D4BF6C3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093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CD6F6-4CD7-4F36-B456-5970C79A99F8}" type="datetimeFigureOut">
              <a:rPr lang="es-MX" smtClean="0"/>
              <a:t>13/11/2017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6FDAE-87FF-411D-B67E-9E4D4BF6C3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323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960" t="9259" r="8623" b="5482"/>
          <a:stretch/>
        </p:blipFill>
        <p:spPr>
          <a:xfrm>
            <a:off x="1" y="-20060"/>
            <a:ext cx="12228480" cy="703046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815840" y="5775960"/>
            <a:ext cx="7376160" cy="1234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354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0479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900" b="1" dirty="0" smtClean="0">
                <a:solidFill>
                  <a:schemeClr val="tx2"/>
                </a:solidFill>
              </a:rPr>
              <a:t>Proyecto</a:t>
            </a:r>
            <a:r>
              <a:rPr lang="es-MX" sz="4900" dirty="0" smtClean="0">
                <a:solidFill>
                  <a:schemeClr val="tx2"/>
                </a:solidFill>
              </a:rPr>
              <a:t>: </a:t>
            </a:r>
            <a:r>
              <a:rPr lang="es-MX" sz="6000" dirty="0" smtClean="0">
                <a:solidFill>
                  <a:schemeClr val="tx2"/>
                </a:solidFill>
              </a:rPr>
              <a:t/>
            </a:r>
            <a:br>
              <a:rPr lang="es-MX" sz="6000" dirty="0" smtClean="0">
                <a:solidFill>
                  <a:schemeClr val="tx2"/>
                </a:solidFill>
              </a:rPr>
            </a:br>
            <a:r>
              <a:rPr lang="es-MX" sz="6000" dirty="0" smtClean="0">
                <a:solidFill>
                  <a:schemeClr val="tx2"/>
                </a:solidFill>
              </a:rPr>
              <a:t>Celebraciones por los 450 años de la llegada de los jesuitas al Perú </a:t>
            </a:r>
            <a:endParaRPr lang="es-MX" sz="6000" dirty="0">
              <a:solidFill>
                <a:schemeClr val="tx2"/>
              </a:solidFill>
            </a:endParaRPr>
          </a:p>
        </p:txBody>
      </p:sp>
      <p:pic>
        <p:nvPicPr>
          <p:cNvPr id="1026" name="6F946734-8266-4F07-BF15-E53C0F0CAA42" descr="47E57684-0552-4772-9047-5CD13ECF9C0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24640" r="24496" b="29695"/>
          <a:stretch/>
        </p:blipFill>
        <p:spPr bwMode="auto">
          <a:xfrm>
            <a:off x="3457311" y="3169920"/>
            <a:ext cx="5914861" cy="246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4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09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dirty="0" smtClean="0">
                <a:solidFill>
                  <a:schemeClr val="bg1"/>
                </a:solidFill>
              </a:rPr>
              <a:t>¿Quiénes somos? </a:t>
            </a:r>
            <a:endParaRPr lang="es-MX" sz="60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 smtClean="0">
                <a:solidFill>
                  <a:schemeClr val="bg1"/>
                </a:solidFill>
              </a:rPr>
              <a:t>Equipo integrado por 4 personas: 2 jesuitas y 2 laicos</a:t>
            </a:r>
          </a:p>
          <a:p>
            <a:pPr marL="514350" indent="-514350">
              <a:buAutoNum type="arabicPeriod"/>
            </a:pPr>
            <a:r>
              <a:rPr lang="es-MX" sz="3200" dirty="0" smtClean="0">
                <a:solidFill>
                  <a:schemeClr val="bg1"/>
                </a:solidFill>
              </a:rPr>
              <a:t>Rómulo </a:t>
            </a:r>
            <a:r>
              <a:rPr lang="es-MX" sz="3200" dirty="0" smtClean="0">
                <a:solidFill>
                  <a:schemeClr val="bg1"/>
                </a:solidFill>
              </a:rPr>
              <a:t>Franco, SJ: </a:t>
            </a:r>
            <a:r>
              <a:rPr lang="es-MX" sz="3200" dirty="0" smtClean="0">
                <a:solidFill>
                  <a:schemeClr val="bg1"/>
                </a:solidFill>
              </a:rPr>
              <a:t>Delegado de Comunicaciones de la Provincia</a:t>
            </a:r>
          </a:p>
          <a:p>
            <a:pPr marL="514350" indent="-514350">
              <a:buAutoNum type="arabicPeriod"/>
            </a:pPr>
            <a:r>
              <a:rPr lang="es-MX" sz="3200" dirty="0" smtClean="0">
                <a:solidFill>
                  <a:schemeClr val="bg1"/>
                </a:solidFill>
              </a:rPr>
              <a:t>Deyvi </a:t>
            </a:r>
            <a:r>
              <a:rPr lang="es-MX" sz="3200" dirty="0" smtClean="0">
                <a:solidFill>
                  <a:schemeClr val="bg1"/>
                </a:solidFill>
              </a:rPr>
              <a:t>Astudillo, SJ: </a:t>
            </a:r>
            <a:r>
              <a:rPr lang="es-MX" sz="3200" dirty="0" smtClean="0">
                <a:solidFill>
                  <a:schemeClr val="bg1"/>
                </a:solidFill>
              </a:rPr>
              <a:t>Encargado de medios digitales</a:t>
            </a:r>
          </a:p>
          <a:p>
            <a:pPr marL="514350" indent="-514350">
              <a:buAutoNum type="arabicPeriod"/>
            </a:pPr>
            <a:r>
              <a:rPr lang="es-MX" sz="3200" dirty="0" smtClean="0">
                <a:solidFill>
                  <a:schemeClr val="bg1"/>
                </a:solidFill>
              </a:rPr>
              <a:t>Álvaro Méndez: Encargo de la gestión de la oficina</a:t>
            </a:r>
          </a:p>
          <a:p>
            <a:pPr marL="514350" indent="-514350">
              <a:buAutoNum type="arabicPeriod"/>
            </a:pPr>
            <a:r>
              <a:rPr lang="es-MX" sz="3200" dirty="0">
                <a:solidFill>
                  <a:schemeClr val="bg1"/>
                </a:solidFill>
              </a:rPr>
              <a:t> </a:t>
            </a:r>
            <a:r>
              <a:rPr lang="es-MX" sz="3200" dirty="0" smtClean="0">
                <a:solidFill>
                  <a:schemeClr val="bg1"/>
                </a:solidFill>
              </a:rPr>
              <a:t>Kenji Igei: Diseñador gráfico</a:t>
            </a:r>
          </a:p>
          <a:p>
            <a:pPr marL="514350" indent="-514350">
              <a:buAutoNum type="arabicPeriod"/>
            </a:pPr>
            <a:endParaRPr lang="es-MX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2776" cy="712893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dirty="0" smtClean="0">
                <a:solidFill>
                  <a:schemeClr val="bg1"/>
                </a:solidFill>
              </a:rPr>
              <a:t>¿Por qué existe la Oficina? </a:t>
            </a:r>
            <a:endParaRPr lang="es-MX" sz="60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MX" sz="3200" dirty="0" smtClean="0">
                <a:solidFill>
                  <a:schemeClr val="bg1"/>
                </a:solidFill>
              </a:rPr>
              <a:t>Para gestionar la comunicación institucional (externa e interna) de la Provincia Peruana</a:t>
            </a:r>
          </a:p>
          <a:p>
            <a:pPr>
              <a:buFontTx/>
              <a:buChar char="-"/>
            </a:pPr>
            <a:r>
              <a:rPr lang="es-MX" sz="3200" dirty="0" smtClean="0">
                <a:solidFill>
                  <a:schemeClr val="bg1"/>
                </a:solidFill>
              </a:rPr>
              <a:t>Para disponer de un equipo dedicado a la elaboración de  </a:t>
            </a:r>
          </a:p>
          <a:p>
            <a:pPr marL="0" indent="0">
              <a:buNone/>
            </a:pPr>
            <a:r>
              <a:rPr lang="es-MX" sz="3200" dirty="0" smtClean="0">
                <a:solidFill>
                  <a:schemeClr val="bg1"/>
                </a:solidFill>
              </a:rPr>
              <a:t>estrategias de comunicación.</a:t>
            </a:r>
          </a:p>
          <a:p>
            <a:pPr marL="514350" indent="-514350">
              <a:buAutoNum type="arabicPeriod"/>
            </a:pPr>
            <a:endParaRPr lang="es-MX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" y="0"/>
            <a:ext cx="12194241" cy="71122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dirty="0" smtClean="0">
                <a:solidFill>
                  <a:schemeClr val="bg1"/>
                </a:solidFill>
              </a:rPr>
              <a:t>¿Qué hacemos? </a:t>
            </a:r>
            <a:endParaRPr lang="es-MX" sz="60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MX" sz="3200" dirty="0" smtClean="0">
                <a:solidFill>
                  <a:schemeClr val="bg1"/>
                </a:solidFill>
              </a:rPr>
              <a:t>Servicio de Noticias</a:t>
            </a:r>
          </a:p>
          <a:p>
            <a:pPr marL="514350" indent="-514350">
              <a:buAutoNum type="arabicPeriod"/>
            </a:pPr>
            <a:endParaRPr lang="es-MX" sz="32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s-MX" sz="3200" dirty="0" smtClean="0">
                <a:solidFill>
                  <a:schemeClr val="bg1"/>
                </a:solidFill>
              </a:rPr>
              <a:t>Micronoticias</a:t>
            </a:r>
          </a:p>
          <a:p>
            <a:pPr>
              <a:buFontTx/>
              <a:buChar char="-"/>
            </a:pPr>
            <a:endParaRPr lang="es-MX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MX" sz="3200" dirty="0" smtClean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7348" t="9016" r="37879" b="25529"/>
          <a:stretch/>
        </p:blipFill>
        <p:spPr>
          <a:xfrm>
            <a:off x="6094880" y="1509703"/>
            <a:ext cx="3461825" cy="514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744" cy="711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dirty="0" smtClean="0">
                <a:solidFill>
                  <a:schemeClr val="bg1"/>
                </a:solidFill>
              </a:rPr>
              <a:t>¿Qué hacemos? </a:t>
            </a:r>
            <a:endParaRPr lang="es-MX" sz="60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413004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MX" sz="3200" dirty="0" smtClean="0">
                <a:solidFill>
                  <a:schemeClr val="bg1"/>
                </a:solidFill>
              </a:rPr>
              <a:t>Servicio de Noticias</a:t>
            </a:r>
          </a:p>
          <a:p>
            <a:pPr marL="0" indent="0">
              <a:buNone/>
            </a:pPr>
            <a:endParaRPr lang="es-MX" sz="32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s-MX" sz="3200" dirty="0" smtClean="0">
                <a:solidFill>
                  <a:schemeClr val="bg1"/>
                </a:solidFill>
              </a:rPr>
              <a:t>Boletín “Noticias para los amigos”</a:t>
            </a:r>
          </a:p>
          <a:p>
            <a:pPr>
              <a:buFontTx/>
              <a:buChar char="-"/>
            </a:pPr>
            <a:endParaRPr lang="es-MX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MX" sz="3200" dirty="0" smtClean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0393" t="19249" r="30489" b="13093"/>
          <a:stretch/>
        </p:blipFill>
        <p:spPr>
          <a:xfrm>
            <a:off x="5975774" y="1303867"/>
            <a:ext cx="4036162" cy="527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744" cy="711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dirty="0" smtClean="0">
                <a:solidFill>
                  <a:schemeClr val="bg1"/>
                </a:solidFill>
              </a:rPr>
              <a:t>¿Qué hacemos? </a:t>
            </a:r>
            <a:endParaRPr lang="es-MX" sz="60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 smtClean="0">
                <a:solidFill>
                  <a:schemeClr val="bg1"/>
                </a:solidFill>
              </a:rPr>
              <a:t>2. En la web</a:t>
            </a:r>
          </a:p>
          <a:p>
            <a:pPr marL="0" indent="0">
              <a:buNone/>
            </a:pPr>
            <a:endParaRPr lang="es-MX" sz="3200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5250" t="11184" r="26667" b="11854"/>
          <a:stretch/>
        </p:blipFill>
        <p:spPr>
          <a:xfrm>
            <a:off x="3230880" y="1543492"/>
            <a:ext cx="5699760" cy="51316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61583" t="43333" r="27583" b="33006"/>
          <a:stretch/>
        </p:blipFill>
        <p:spPr>
          <a:xfrm>
            <a:off x="9250680" y="2926080"/>
            <a:ext cx="2494022" cy="306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0"/>
            <a:ext cx="12193744" cy="711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320" y="113131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dirty="0" smtClean="0">
                <a:solidFill>
                  <a:schemeClr val="bg1"/>
                </a:solidFill>
              </a:rPr>
              <a:t>¿Qué hacemos? </a:t>
            </a:r>
            <a:endParaRPr lang="es-MX" sz="60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0797" y="1290879"/>
            <a:ext cx="118589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 smtClean="0">
                <a:solidFill>
                  <a:schemeClr val="bg1"/>
                </a:solidFill>
              </a:rPr>
              <a:t>3. En Redes Sociales</a:t>
            </a:r>
          </a:p>
          <a:p>
            <a:pPr marL="0" indent="0">
              <a:buNone/>
            </a:pPr>
            <a:r>
              <a:rPr lang="es-MX" sz="2400" dirty="0" smtClean="0">
                <a:solidFill>
                  <a:schemeClr val="bg1"/>
                </a:solidFill>
              </a:rPr>
              <a:t>Facebook: /jesuitasperu            Twitter: @jesuitasperu                   Instagram: jesuitasperu</a:t>
            </a:r>
            <a:endParaRPr lang="es-MX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MX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MX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MX" sz="3200" dirty="0" smtClean="0">
                <a:solidFill>
                  <a:schemeClr val="bg1"/>
                </a:solidFill>
              </a:rPr>
              <a:t>}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3666" t="10592" r="26750" b="18418"/>
          <a:stretch/>
        </p:blipFill>
        <p:spPr>
          <a:xfrm>
            <a:off x="467022" y="2373092"/>
            <a:ext cx="2905118" cy="19469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0752" t="10593" r="1332" b="5111"/>
          <a:stretch/>
        </p:blipFill>
        <p:spPr>
          <a:xfrm>
            <a:off x="4189829" y="2379971"/>
            <a:ext cx="3328762" cy="17953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5000" t="11926" r="26167" b="4519"/>
          <a:stretch/>
        </p:blipFill>
        <p:spPr>
          <a:xfrm>
            <a:off x="8336280" y="2419747"/>
            <a:ext cx="2743200" cy="26402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5000" t="22936" r="25678" b="5259"/>
          <a:stretch/>
        </p:blipFill>
        <p:spPr>
          <a:xfrm>
            <a:off x="467022" y="4822228"/>
            <a:ext cx="3119992" cy="18178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/>
          <a:srcRect l="8792" t="10666" r="10208" b="11556"/>
          <a:stretch/>
        </p:blipFill>
        <p:spPr>
          <a:xfrm>
            <a:off x="4189829" y="4835348"/>
            <a:ext cx="3390777" cy="183143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26314" y="3991231"/>
            <a:ext cx="6786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 Youtube</a:t>
            </a:r>
            <a:r>
              <a:rPr lang="es-MX" sz="2400" dirty="0">
                <a:solidFill>
                  <a:schemeClr val="bg1"/>
                </a:solidFill>
              </a:rPr>
              <a:t>: Jesuitas del Perú        </a:t>
            </a:r>
            <a:r>
              <a:rPr lang="es-MX" sz="2400" dirty="0" err="1">
                <a:solidFill>
                  <a:schemeClr val="bg1"/>
                </a:solidFill>
              </a:rPr>
              <a:t>Flickr</a:t>
            </a:r>
            <a:r>
              <a:rPr lang="es-MX" sz="2400" dirty="0">
                <a:solidFill>
                  <a:schemeClr val="bg1"/>
                </a:solidFill>
              </a:rPr>
              <a:t>: /jesuitasperu     </a:t>
            </a:r>
          </a:p>
        </p:txBody>
      </p:sp>
    </p:spTree>
    <p:extLst>
      <p:ext uri="{BB962C8B-B14F-4D97-AF65-F5344CB8AC3E}">
        <p14:creationId xmlns:p14="http://schemas.microsoft.com/office/powerpoint/2010/main" val="24528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09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dirty="0" smtClean="0">
                <a:solidFill>
                  <a:schemeClr val="bg1"/>
                </a:solidFill>
              </a:rPr>
              <a:t>¿Qué hacemos? </a:t>
            </a:r>
            <a:endParaRPr lang="es-MX" sz="60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5719354" cy="4679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 smtClean="0">
                <a:solidFill>
                  <a:schemeClr val="bg1"/>
                </a:solidFill>
              </a:rPr>
              <a:t>4. Otros </a:t>
            </a:r>
            <a:r>
              <a:rPr lang="es-MX" sz="3200" dirty="0" smtClean="0">
                <a:solidFill>
                  <a:schemeClr val="bg1"/>
                </a:solidFill>
              </a:rPr>
              <a:t>servicios</a:t>
            </a:r>
          </a:p>
          <a:p>
            <a:pPr marL="0" indent="0">
              <a:buNone/>
            </a:pPr>
            <a:r>
              <a:rPr lang="es-MX" sz="3200" dirty="0" smtClean="0">
                <a:solidFill>
                  <a:schemeClr val="bg1"/>
                </a:solidFill>
              </a:rPr>
              <a:t>- Contactos con prensa</a:t>
            </a:r>
            <a:endParaRPr lang="es-MX" sz="32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s-MX" sz="3200" dirty="0" smtClean="0">
                <a:solidFill>
                  <a:schemeClr val="bg1"/>
                </a:solidFill>
              </a:rPr>
              <a:t>Asesoría en Identidad institucional gráfica</a:t>
            </a:r>
          </a:p>
          <a:p>
            <a:pPr>
              <a:buFontTx/>
              <a:buChar char="-"/>
            </a:pPr>
            <a:r>
              <a:rPr lang="es-MX" sz="3200" dirty="0" smtClean="0">
                <a:solidFill>
                  <a:schemeClr val="bg1"/>
                </a:solidFill>
              </a:rPr>
              <a:t>Producción de videos y materiales gráficos para la Curia Provincial: agenda, catálogo, tarjetas de navidad,  memorias, etc. </a:t>
            </a:r>
          </a:p>
          <a:p>
            <a:pPr>
              <a:buFontTx/>
              <a:buChar char="-"/>
            </a:pPr>
            <a:endParaRPr lang="es-MX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MX" sz="3200" dirty="0" smtClean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27520" y="0"/>
            <a:ext cx="5364480" cy="7110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4074" t="12803" r="37129" b="15515"/>
          <a:stretch/>
        </p:blipFill>
        <p:spPr>
          <a:xfrm>
            <a:off x="7397431" y="601108"/>
            <a:ext cx="4335265" cy="607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744" cy="711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smtClean="0">
                <a:solidFill>
                  <a:schemeClr val="bg1"/>
                </a:solidFill>
              </a:rPr>
              <a:t>¿Cómo </a:t>
            </a:r>
            <a:r>
              <a:rPr lang="es-MX" sz="6000" dirty="0" smtClean="0">
                <a:solidFill>
                  <a:schemeClr val="bg1"/>
                </a:solidFill>
              </a:rPr>
              <a:t>soñamos nuestro trabajo?</a:t>
            </a:r>
            <a:endParaRPr lang="es-MX" sz="60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 smtClean="0">
                <a:solidFill>
                  <a:schemeClr val="bg1"/>
                </a:solidFill>
              </a:rPr>
              <a:t>Si tuviésemos más </a:t>
            </a:r>
            <a:r>
              <a:rPr lang="es-MX" sz="3200" dirty="0" smtClean="0">
                <a:solidFill>
                  <a:schemeClr val="bg1"/>
                </a:solidFill>
              </a:rPr>
              <a:t>recursos, podríamos: </a:t>
            </a:r>
          </a:p>
          <a:p>
            <a:pPr marL="0" indent="0">
              <a:buNone/>
            </a:pPr>
            <a:r>
              <a:rPr lang="es-MX" sz="3200" dirty="0" smtClean="0">
                <a:solidFill>
                  <a:schemeClr val="bg1"/>
                </a:solidFill>
              </a:rPr>
              <a:t>- C</a:t>
            </a:r>
            <a:r>
              <a:rPr lang="es-MX" sz="3200" dirty="0" smtClean="0">
                <a:solidFill>
                  <a:schemeClr val="bg1"/>
                </a:solidFill>
              </a:rPr>
              <a:t>ontar </a:t>
            </a:r>
            <a:r>
              <a:rPr lang="es-MX" sz="3200" dirty="0" smtClean="0">
                <a:solidFill>
                  <a:schemeClr val="bg1"/>
                </a:solidFill>
              </a:rPr>
              <a:t>con más personal para aumentar la producción de </a:t>
            </a:r>
            <a:r>
              <a:rPr lang="es-MX" sz="3200" dirty="0" smtClean="0">
                <a:solidFill>
                  <a:schemeClr val="bg1"/>
                </a:solidFill>
              </a:rPr>
              <a:t> contenidos</a:t>
            </a:r>
            <a:r>
              <a:rPr lang="es-MX" sz="3200" dirty="0" smtClean="0">
                <a:solidFill>
                  <a:schemeClr val="bg1"/>
                </a:solidFill>
              </a:rPr>
              <a:t>. </a:t>
            </a:r>
          </a:p>
          <a:p>
            <a:pPr>
              <a:buFontTx/>
              <a:buChar char="-"/>
            </a:pPr>
            <a:r>
              <a:rPr lang="es-MX" sz="3200" dirty="0">
                <a:solidFill>
                  <a:schemeClr val="bg1"/>
                </a:solidFill>
              </a:rPr>
              <a:t>A</a:t>
            </a:r>
            <a:r>
              <a:rPr lang="es-MX" sz="3200" dirty="0" smtClean="0">
                <a:solidFill>
                  <a:schemeClr val="bg1"/>
                </a:solidFill>
              </a:rPr>
              <a:t>compañar </a:t>
            </a:r>
            <a:r>
              <a:rPr lang="es-MX" sz="3200" dirty="0" smtClean="0">
                <a:solidFill>
                  <a:schemeClr val="bg1"/>
                </a:solidFill>
              </a:rPr>
              <a:t>mejor la diferentes obras en su gestión de la comunicación. </a:t>
            </a:r>
            <a:endParaRPr lang="es-MX" sz="32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s-MX" sz="3200" dirty="0" smtClean="0">
                <a:solidFill>
                  <a:schemeClr val="bg1"/>
                </a:solidFill>
              </a:rPr>
              <a:t>Implementar herramientas de medición de nuestro impacto</a:t>
            </a:r>
          </a:p>
          <a:p>
            <a:pPr marL="0" indent="0">
              <a:buNone/>
            </a:pPr>
            <a:r>
              <a:rPr lang="es-MX" sz="3200" dirty="0" smtClean="0">
                <a:solidFill>
                  <a:schemeClr val="bg1"/>
                </a:solidFill>
              </a:rPr>
              <a:t>- Mejorar nuestra presencia en medios masivos</a:t>
            </a:r>
            <a:endParaRPr lang="es-MX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241</Words>
  <Application>Microsoft Office PowerPoint</Application>
  <PresentationFormat>Panorámica</PresentationFormat>
  <Paragraphs>40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¿Quiénes somos? </vt:lpstr>
      <vt:lpstr>¿Por qué existe la Oficina? </vt:lpstr>
      <vt:lpstr>¿Qué hacemos? </vt:lpstr>
      <vt:lpstr>¿Qué hacemos? </vt:lpstr>
      <vt:lpstr>¿Qué hacemos? </vt:lpstr>
      <vt:lpstr>¿Qué hacemos? </vt:lpstr>
      <vt:lpstr>¿Qué hacemos? </vt:lpstr>
      <vt:lpstr>¿Cómo soñamos nuestro trabajo?</vt:lpstr>
      <vt:lpstr>Proyecto:  Celebraciones por los 450 años de la llegada de los jesuitas al Perú </vt:lpstr>
    </vt:vector>
  </TitlesOfParts>
  <Company>FUZOKU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Álvaro Méndez</dc:creator>
  <cp:lastModifiedBy>Álvaro Méndez</cp:lastModifiedBy>
  <cp:revision>25</cp:revision>
  <dcterms:created xsi:type="dcterms:W3CDTF">2017-11-13T01:45:27Z</dcterms:created>
  <dcterms:modified xsi:type="dcterms:W3CDTF">2017-11-13T13:28:42Z</dcterms:modified>
</cp:coreProperties>
</file>